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ambria Math" panose="02040503050406030204" pitchFamily="18" charset="0"/>
      <p:regular r:id="rId14"/>
    </p:embeddedFont>
    <p:embeddedFont>
      <p:font typeface="Microsoft JhengHei" panose="020B0604030504040204" pitchFamily="34" charset="-120"/>
      <p:regular r:id="rId15"/>
      <p:bold r:id="rId16"/>
    </p:embeddedFont>
    <p:embeddedFont>
      <p:font typeface="Nobile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raunces Extra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492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55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info@hematovision.com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www.hematovision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48543" y="385899"/>
            <a:ext cx="105700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HematoVision</a:t>
            </a:r>
            <a:r>
              <a:rPr lang="en-US" sz="3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Advanced Blood Cell Classification Using Transfer Learning</a:t>
            </a:r>
            <a:endParaRPr lang="en-IN" sz="3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17672" y="1938341"/>
            <a:ext cx="44849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Internship Project Report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9269" y="2443939"/>
            <a:ext cx="769620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15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Submitted in partial </a:t>
            </a:r>
            <a:r>
              <a:rPr lang="en-IN" sz="215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fulfillment</a:t>
            </a:r>
            <a:r>
              <a:rPr lang="en-IN" sz="215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of the requirements for the</a:t>
            </a:r>
            <a:endParaRPr lang="en-IN" sz="215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50973" y="2969215"/>
            <a:ext cx="4812792" cy="4231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150" b="1" dirty="0" smtClean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AI&amp;ML </a:t>
            </a:r>
            <a:r>
              <a:rPr lang="en-IN" sz="215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Virtual Internship Progr</a:t>
            </a:r>
            <a:r>
              <a:rPr lang="en-IN" sz="215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am </a:t>
            </a:r>
            <a:endParaRPr lang="en-US" sz="215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823857" y="4123466"/>
            <a:ext cx="2819400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55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SmartBridge</a:t>
            </a:r>
            <a:endParaRPr lang="en-IN" sz="255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66141" y="4977975"/>
            <a:ext cx="3352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b="1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Submitted by</a:t>
            </a:r>
            <a:endParaRPr lang="en-IN" sz="2100" b="1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1398" y="5193936"/>
            <a:ext cx="56496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dirty="0"/>
          </a:p>
          <a:p>
            <a:pPr algn="ctr"/>
            <a:r>
              <a:rPr lang="en-IN" sz="2300" dirty="0" err="1"/>
              <a:t>Kudipudi</a:t>
            </a:r>
            <a:r>
              <a:rPr lang="en-IN" sz="2300" dirty="0"/>
              <a:t> </a:t>
            </a:r>
            <a:r>
              <a:rPr lang="en-IN" sz="2300" dirty="0" err="1"/>
              <a:t>Venkata</a:t>
            </a:r>
            <a:r>
              <a:rPr lang="en-IN" sz="2300" dirty="0"/>
              <a:t> </a:t>
            </a:r>
            <a:r>
              <a:rPr lang="en-IN" sz="2300" dirty="0" err="1"/>
              <a:t>Govind</a:t>
            </a:r>
            <a:endParaRPr lang="en-IN" sz="2300" dirty="0"/>
          </a:p>
          <a:p>
            <a:pPr algn="ctr"/>
            <a:r>
              <a:rPr lang="en-IN" sz="2300" dirty="0" err="1"/>
              <a:t>Valavala</a:t>
            </a:r>
            <a:r>
              <a:rPr lang="en-IN" sz="2300" dirty="0"/>
              <a:t> Sri Lakshmi </a:t>
            </a:r>
            <a:r>
              <a:rPr lang="en-IN" sz="2300" dirty="0" err="1"/>
              <a:t>Sai</a:t>
            </a:r>
            <a:r>
              <a:rPr lang="en-IN" sz="2300" dirty="0"/>
              <a:t> </a:t>
            </a:r>
            <a:r>
              <a:rPr lang="en-IN" sz="2300" dirty="0" err="1"/>
              <a:t>Durga</a:t>
            </a:r>
            <a:endParaRPr lang="en-IN" sz="2300" dirty="0"/>
          </a:p>
          <a:p>
            <a:pPr algn="ctr"/>
            <a:r>
              <a:rPr lang="en-IN" sz="2300" dirty="0"/>
              <a:t>T </a:t>
            </a:r>
            <a:r>
              <a:rPr lang="en-IN" sz="2300" dirty="0" err="1"/>
              <a:t>Tejaswini</a:t>
            </a:r>
            <a:endParaRPr lang="en-IN" sz="2300" dirty="0"/>
          </a:p>
          <a:p>
            <a:pPr algn="ctr"/>
            <a:r>
              <a:rPr lang="en-IN" sz="2300" dirty="0" err="1"/>
              <a:t>Mutyalu</a:t>
            </a:r>
            <a:endParaRPr lang="en-IN" sz="2300" dirty="0"/>
          </a:p>
        </p:txBody>
      </p:sp>
      <p:sp>
        <p:nvSpPr>
          <p:cNvPr id="13" name="TextBox 12"/>
          <p:cNvSpPr txBox="1"/>
          <p:nvPr/>
        </p:nvSpPr>
        <p:spPr>
          <a:xfrm>
            <a:off x="4596199" y="7209742"/>
            <a:ext cx="4931228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350" b="1" dirty="0"/>
              <a:t>Team ID: LTVIP2025TMID43712</a:t>
            </a:r>
            <a:endParaRPr lang="en-IN" sz="2350" b="1" dirty="0"/>
          </a:p>
        </p:txBody>
      </p:sp>
      <p:sp>
        <p:nvSpPr>
          <p:cNvPr id="14" name="Rectangle 13"/>
          <p:cNvSpPr/>
          <p:nvPr/>
        </p:nvSpPr>
        <p:spPr>
          <a:xfrm>
            <a:off x="6030467" y="3701760"/>
            <a:ext cx="174791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sz="21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conducted by </a:t>
            </a:r>
            <a:endParaRPr lang="en-IN" sz="21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98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2192"/>
            <a:ext cx="83709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HematoVision is Crucial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2504599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79642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8255" y="2731413"/>
            <a:ext cx="2031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Global Impact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325654"/>
            <a:ext cx="8861822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9231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357389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5895261" y="3596045"/>
            <a:ext cx="2559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Clinical Decisions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4190286"/>
            <a:ext cx="8054816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233863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892" y="443853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6702266" y="4460677"/>
            <a:ext cx="31794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Efficiency &amp; Precision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5054918"/>
            <a:ext cx="7247811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5098494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894773" y="530316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500" dirty="0"/>
          </a:p>
        </p:txBody>
      </p:sp>
      <p:sp>
        <p:nvSpPr>
          <p:cNvPr id="17" name="Text 11"/>
          <p:cNvSpPr/>
          <p:nvPr/>
        </p:nvSpPr>
        <p:spPr>
          <a:xfrm>
            <a:off x="7509272" y="5325308"/>
            <a:ext cx="2733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 Transformation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16160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HematoVision is a UK-based innovation poised for global impact, transforming haematology diagnostics with AI, driving efficiency, precision, and cost savings, and supporting earlier, more confident clinical decisions.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128101D-CE6A-FD99-860C-360234A774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94862" y="7774037"/>
            <a:ext cx="1686160" cy="4096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63F2456E-6518-74E4-21E2-4CFFF5A730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75782" y="7450142"/>
            <a:ext cx="1924319" cy="6477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05526"/>
            <a:ext cx="109502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Conclusion: The Future of </a:t>
            </a:r>
            <a:r>
              <a:rPr lang="en-US" sz="4450" b="1" dirty="0">
                <a:solidFill>
                  <a:srgbClr val="3B4540"/>
                </a:solidFill>
                <a:latin typeface="Fraunces Extra Bold" panose="020B0604020202020204" charset="0"/>
                <a:ea typeface="Fraunces Extra Bold" pitchFamily="34" charset="-122"/>
                <a:cs typeface="Fraunces Extra Bold" pitchFamily="34" charset="-120"/>
              </a:rPr>
              <a:t>Diagnostics</a:t>
            </a:r>
            <a:endParaRPr lang="en-US" sz="4450" dirty="0">
              <a:latin typeface="Fraunces Extra Bold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25446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HematoVision represents a significant leap forward in blood cell analysis, enabling faster, more accurate patient care. Join us in revolutionising medical diagnostics for a healthier future.</a:t>
            </a:r>
            <a:endParaRPr lang="en-US" sz="1750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235422"/>
            <a:ext cx="1785342" cy="623768"/>
          </a:xfrm>
          <a:prstGeom prst="rect">
            <a:avLst/>
          </a:prstGeom>
        </p:spPr>
      </p:pic>
      <p:pic>
        <p:nvPicPr>
          <p:cNvPr id="6" name="Image 2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479" y="6235422"/>
            <a:ext cx="1742956" cy="623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F8B176B-14CE-D4D4-D619-B6AF0E5873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6572" y="7481958"/>
            <a:ext cx="1924319" cy="647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539758A-B993-47AB-B5CF-9090DEF4D2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780" y="6144522"/>
            <a:ext cx="4245972" cy="1429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48CC8D3-E7B5-8D92-4384-9E960DB651F9}"/>
              </a:ext>
            </a:extLst>
          </p:cNvPr>
          <p:cNvSpPr txBox="1"/>
          <p:nvPr/>
        </p:nvSpPr>
        <p:spPr>
          <a:xfrm>
            <a:off x="4435435" y="6144522"/>
            <a:ext cx="53107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 smtClean="0">
                <a:latin typeface="Fraunces Extra Bold" panose="020B0604020202020204" charset="0"/>
              </a:rPr>
              <a:t>THANK </a:t>
            </a:r>
            <a:r>
              <a:rPr lang="en-IN" sz="6000" dirty="0">
                <a:latin typeface="Fraunces Extra Bold" panose="020B0604020202020204" charset="0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HematoVision: Advanced Blood Cell Classification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Revolutionising haematology with AI-driven precision, HematoVision provides an accurate, efficient blood cell classification solution, enhancing diagnostic capabilities in pathology labs.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876" y="577334"/>
            <a:ext cx="11063526" cy="644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Challenge: Manual Blood Cell Analysis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876" y="1716762"/>
            <a:ext cx="7026235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Traditional manual blood cell analysis is fraught with challenges, posing significant limitations in modern diagnostic laboratories.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1876" y="2608540"/>
            <a:ext cx="463987" cy="463987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5" name="Text 3"/>
          <p:cNvSpPr/>
          <p:nvPr/>
        </p:nvSpPr>
        <p:spPr>
          <a:xfrm>
            <a:off x="1392079" y="2679383"/>
            <a:ext cx="257817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Time-consuming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392079" y="3207782"/>
            <a:ext cx="635603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Each slide demands 10-15 minutes for manual counting, slowing down diagnoses.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21876" y="4280059"/>
            <a:ext cx="463987" cy="463987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8" name="Text 6"/>
          <p:cNvSpPr/>
          <p:nvPr/>
        </p:nvSpPr>
        <p:spPr>
          <a:xfrm>
            <a:off x="1392079" y="4350901"/>
            <a:ext cx="330910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Subjective &amp; Error-Prone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392079" y="4879300"/>
            <a:ext cx="635603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 to 20% inter-observer variability and fatigue-induced misclassifications are common.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21876" y="5951577"/>
            <a:ext cx="463987" cy="463987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11" name="Text 9"/>
          <p:cNvSpPr/>
          <p:nvPr/>
        </p:nvSpPr>
        <p:spPr>
          <a:xfrm>
            <a:off x="1392079" y="6022419"/>
            <a:ext cx="257817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High Volume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392079" y="6550819"/>
            <a:ext cx="635603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Globally, 1 billion Full Blood Counts are performed annually, exacerbating the challenges of manual processing.</a:t>
            </a:r>
            <a:endParaRPr lang="en-US" sz="16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889" y="1763078"/>
            <a:ext cx="5657255" cy="56572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C37D23A-FAB2-94A8-FFB6-F81E15072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8315" y="7756776"/>
            <a:ext cx="1686160" cy="4096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098" y="612934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Solution: Transfer Learning in Healthcare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98" y="2340293"/>
            <a:ext cx="1114425" cy="19975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17408" y="2563178"/>
            <a:ext cx="4073485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Leverage Pre-trained Models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117408" y="3045143"/>
            <a:ext cx="6246495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Utilise knowledge from deep learning models like ResNet50, pre-trained on massive datasets such as ImageNet.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98" y="4337804"/>
            <a:ext cx="1114425" cy="16409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17408" y="4560689"/>
            <a:ext cx="4232315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Fine-tuning for Specific Tasks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117408" y="5042654"/>
            <a:ext cx="624649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Adapt these powerful models for specialised tasks with smaller datasets, like blood cell classification.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98" y="5978723"/>
            <a:ext cx="1114425" cy="16409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17408" y="6201608"/>
            <a:ext cx="2978706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Accelerated Training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117408" y="6683573"/>
            <a:ext cx="624649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Significantly reduces training time and data requirements, while improving model generalisation.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052" y="477679"/>
            <a:ext cx="7760256" cy="542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HematoVision: Our AI Architecture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52" y="1476494"/>
            <a:ext cx="6495217" cy="64952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34751" y="1437442"/>
            <a:ext cx="6495217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HematoVision employs a sophisticated AI architecture designed for optimal performance in blood cell classification.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7534751" y="2188607"/>
            <a:ext cx="6495217" cy="1070491"/>
          </a:xfrm>
          <a:prstGeom prst="roundRect">
            <a:avLst>
              <a:gd name="adj" fmla="val 14607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7708463" y="2362319"/>
            <a:ext cx="217170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Hybrid CNN Model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08463" y="2807494"/>
            <a:ext cx="6147792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Utilises a fine-tuned ResNet50 as a robust feature extractor.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7534751" y="3432810"/>
            <a:ext cx="6495217" cy="1070491"/>
          </a:xfrm>
          <a:prstGeom prst="roundRect">
            <a:avLst>
              <a:gd name="adj" fmla="val 14607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7708463" y="3606522"/>
            <a:ext cx="3045619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 Classification Head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708463" y="4051697"/>
            <a:ext cx="6147792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Specifically engineered for identifying 8 distinct leukocyte types.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7534751" y="4677013"/>
            <a:ext cx="6495217" cy="1070491"/>
          </a:xfrm>
          <a:prstGeom prst="roundRect">
            <a:avLst>
              <a:gd name="adj" fmla="val 14607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7708463" y="4850725"/>
            <a:ext cx="309669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Optimised for Blood Smears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708463" y="5295900"/>
            <a:ext cx="6147792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Designed for precise analysis of peripheral blood smear images.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7534751" y="5921216"/>
            <a:ext cx="6495217" cy="1070491"/>
          </a:xfrm>
          <a:prstGeom prst="roundRect">
            <a:avLst>
              <a:gd name="adj" fmla="val 14607"/>
            </a:avLst>
          </a:prstGeom>
          <a:solidFill>
            <a:srgbClr val="E8F3E8"/>
          </a:solidFill>
          <a:ln/>
        </p:spPr>
      </p:sp>
      <p:sp>
        <p:nvSpPr>
          <p:cNvPr id="15" name="Text 12"/>
          <p:cNvSpPr/>
          <p:nvPr/>
        </p:nvSpPr>
        <p:spPr>
          <a:xfrm>
            <a:off x="7708463" y="6094928"/>
            <a:ext cx="217170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 Stack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708463" y="6540103"/>
            <a:ext cx="6147792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Built with TensorFlow and Keras on Python 3.9.</a:t>
            </a:r>
            <a:endParaRPr lang="en-US" sz="13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A3A8EF7-0948-5D16-92BD-0332CD26A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174" y="7491227"/>
            <a:ext cx="1924319" cy="6477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777" y="541139"/>
            <a:ext cx="5063609" cy="615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&amp; Methodology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8777" y="1451372"/>
            <a:ext cx="196810" cy="1448633"/>
          </a:xfrm>
          <a:prstGeom prst="roundRect">
            <a:avLst>
              <a:gd name="adj" fmla="val 90002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082397" y="1648182"/>
            <a:ext cx="246006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Acquisition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082397" y="2073593"/>
            <a:ext cx="7372826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Leveraged the publicly available PBC_dataset, comprising over 17,000 high-quality blood cell images.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983933" y="3047524"/>
            <a:ext cx="196810" cy="1448633"/>
          </a:xfrm>
          <a:prstGeom prst="roundRect">
            <a:avLst>
              <a:gd name="adj" fmla="val 90002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1377553" y="3244334"/>
            <a:ext cx="246006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Augmentation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377553" y="3669744"/>
            <a:ext cx="7077670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Applied rotation, flipping, and zooming to the dataset to enhance model robustness and generalisation.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279208" y="4643676"/>
            <a:ext cx="196810" cy="1448633"/>
          </a:xfrm>
          <a:prstGeom prst="roundRect">
            <a:avLst>
              <a:gd name="adj" fmla="val 90002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1672828" y="4840486"/>
            <a:ext cx="279832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Training Environment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672828" y="5265896"/>
            <a:ext cx="6782395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 trained on an NVIDIA V100 GPU for 100 epochs, utilising the Adam optimizer for efficient convergence.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1574363" y="6239827"/>
            <a:ext cx="196810" cy="1448633"/>
          </a:xfrm>
          <a:prstGeom prst="roundRect">
            <a:avLst>
              <a:gd name="adj" fmla="val 90002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1967984" y="6436638"/>
            <a:ext cx="246006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Validation Protocol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967984" y="6862048"/>
            <a:ext cx="6487239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Rigorous validation performed on a held-out set, representing 20% of the total dataset, to ensure unbiased evaluation.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5073"/>
            <a:ext cx="97590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Performance &amp; Validation Results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10828"/>
            <a:ext cx="5317331" cy="283488"/>
          </a:xfrm>
          <a:prstGeom prst="roundRect">
            <a:avLst>
              <a:gd name="adj" fmla="val 72012"/>
            </a:avLst>
          </a:prstGeom>
          <a:solidFill>
            <a:srgbClr val="E8F3E8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810828"/>
            <a:ext cx="5242798" cy="283488"/>
          </a:xfrm>
          <a:prstGeom prst="roundRect">
            <a:avLst>
              <a:gd name="adj" fmla="val 72012"/>
            </a:avLst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6281142" y="2810828"/>
            <a:ext cx="89225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98.6%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Overall Accuracy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868103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Achieved across all identified blood cell types.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56884" y="2810828"/>
            <a:ext cx="5423773" cy="283488"/>
          </a:xfrm>
          <a:prstGeom prst="roundRect">
            <a:avLst>
              <a:gd name="adj" fmla="val 72012"/>
            </a:avLst>
          </a:prstGeom>
          <a:solidFill>
            <a:srgbClr val="E8F3E8"/>
          </a:solidFill>
          <a:ln/>
        </p:spPr>
      </p:sp>
      <p:sp>
        <p:nvSpPr>
          <p:cNvPr id="9" name="Shape 7"/>
          <p:cNvSpPr/>
          <p:nvPr/>
        </p:nvSpPr>
        <p:spPr>
          <a:xfrm>
            <a:off x="7456884" y="2810828"/>
            <a:ext cx="52507" cy="283488"/>
          </a:xfrm>
          <a:prstGeom prst="roundRect">
            <a:avLst>
              <a:gd name="adj" fmla="val 388796"/>
            </a:avLst>
          </a:prstGeom>
          <a:solidFill>
            <a:srgbClr val="438951"/>
          </a:solidFill>
          <a:ln/>
        </p:spPr>
      </p:sp>
      <p:sp>
        <p:nvSpPr>
          <p:cNvPr id="10" name="Text 8"/>
          <p:cNvSpPr/>
          <p:nvPr/>
        </p:nvSpPr>
        <p:spPr>
          <a:xfrm>
            <a:off x="13050679" y="2810828"/>
            <a:ext cx="78593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&gt;0.97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3868103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Exceeded for Neutrophils, Lymphocytes, and Monocytes, indicating high precision and recall.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274231"/>
            <a:ext cx="5737741" cy="283488"/>
          </a:xfrm>
          <a:prstGeom prst="roundRect">
            <a:avLst>
              <a:gd name="adj" fmla="val 72012"/>
            </a:avLst>
          </a:prstGeom>
          <a:solidFill>
            <a:srgbClr val="E8F3E8"/>
          </a:solidFill>
          <a:ln/>
        </p:spPr>
      </p:sp>
      <p:sp>
        <p:nvSpPr>
          <p:cNvPr id="14" name="Shape 12"/>
          <p:cNvSpPr/>
          <p:nvPr/>
        </p:nvSpPr>
        <p:spPr>
          <a:xfrm>
            <a:off x="793790" y="5274231"/>
            <a:ext cx="286822" cy="283488"/>
          </a:xfrm>
          <a:prstGeom prst="roundRect">
            <a:avLst>
              <a:gd name="adj" fmla="val 72012"/>
            </a:avLst>
          </a:prstGeom>
          <a:solidFill>
            <a:srgbClr val="438951"/>
          </a:solidFill>
          <a:ln/>
        </p:spPr>
      </p:sp>
      <p:sp>
        <p:nvSpPr>
          <p:cNvPr id="15" name="Text 13"/>
          <p:cNvSpPr/>
          <p:nvPr/>
        </p:nvSpPr>
        <p:spPr>
          <a:xfrm>
            <a:off x="6701552" y="5274231"/>
            <a:ext cx="47184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&lt;5s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841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Analysis Speed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93790" y="6331506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Performs full slide analysis in under 5 seconds.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56884" y="5274231"/>
            <a:ext cx="5638205" cy="283488"/>
          </a:xfrm>
          <a:prstGeom prst="roundRect">
            <a:avLst>
              <a:gd name="adj" fmla="val 72012"/>
            </a:avLst>
          </a:prstGeom>
          <a:solidFill>
            <a:srgbClr val="E8F3E8"/>
          </a:solidFill>
          <a:ln/>
        </p:spPr>
      </p:sp>
      <p:sp>
        <p:nvSpPr>
          <p:cNvPr id="19" name="Shape 17"/>
          <p:cNvSpPr/>
          <p:nvPr/>
        </p:nvSpPr>
        <p:spPr>
          <a:xfrm>
            <a:off x="7456884" y="5274231"/>
            <a:ext cx="1014770" cy="283488"/>
          </a:xfrm>
          <a:prstGeom prst="roundRect">
            <a:avLst>
              <a:gd name="adj" fmla="val 72012"/>
            </a:avLst>
          </a:prstGeom>
          <a:solidFill>
            <a:srgbClr val="438951"/>
          </a:solidFill>
          <a:ln/>
        </p:spPr>
      </p:sp>
      <p:sp>
        <p:nvSpPr>
          <p:cNvPr id="20" name="Text 18"/>
          <p:cNvSpPr/>
          <p:nvPr/>
        </p:nvSpPr>
        <p:spPr>
          <a:xfrm>
            <a:off x="13265110" y="5274231"/>
            <a:ext cx="57150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18%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456884" y="5841087"/>
            <a:ext cx="33920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Accuracy Improvement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56884" y="6331506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Outperforms traditional image processing methods.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2588FB7F-D77E-EFB1-BC21-87BDC2306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8700" y="7468196"/>
            <a:ext cx="1924319" cy="6477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330" y="426125"/>
            <a:ext cx="5121593" cy="484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Clinical Impact &amp; Benefits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0" y="1317069"/>
            <a:ext cx="6583918" cy="658391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772" y="1317069"/>
            <a:ext cx="387429" cy="3874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1772" y="1898213"/>
            <a:ext cx="1937147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Faster Diagnosis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7511772" y="2295168"/>
            <a:ext cx="658391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Reduced turnaround time by 85%, accelerating patient care.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772" y="2930604"/>
            <a:ext cx="387429" cy="3874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1772" y="3511748"/>
            <a:ext cx="1938695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Enhanced Accuracy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7511772" y="3908703"/>
            <a:ext cx="658391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Decreased misclassification errors by 92%, leading to more reliable results.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772" y="4544139"/>
            <a:ext cx="387429" cy="3874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1772" y="5125283"/>
            <a:ext cx="2265045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Resource Optimisation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7511772" y="5522238"/>
            <a:ext cx="658391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Frees up 35% of lab technician time, improving efficiency.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772" y="6157674"/>
            <a:ext cx="387429" cy="38742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11772" y="6738818"/>
            <a:ext cx="1937147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Standardisation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7511772" y="7135773"/>
            <a:ext cx="658391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Eliminates inter-observer variability, ensuring consistent and dependable results.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DA631CD-E8FC-5F79-CEA6-A55C7F277F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6081" y="7538681"/>
            <a:ext cx="1924319" cy="6477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771" y="539591"/>
            <a:ext cx="7775258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Development &amp; Scalability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70771" y="2054900"/>
            <a:ext cx="439936" cy="439936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806208" y="2122051"/>
            <a:ext cx="358556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Expansion to Rare Cell Types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806208" y="2544842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Plans include extending capabilities to identify rare conditions like blast cells in leukaemia.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70771" y="3561398"/>
            <a:ext cx="439936" cy="439936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6806208" y="3628549"/>
            <a:ext cx="244435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LIS Integration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806208" y="4051340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Seamless integration with existing Laboratory Information Systems (LIS) for streamlined workflows.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70771" y="5067895"/>
            <a:ext cx="439936" cy="439936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6806208" y="5135047"/>
            <a:ext cx="3146822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Cloud-Based Deployment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806208" y="5557838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Transition to a cloud platform for broader accessibility and enhanced scalability.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70771" y="6574393"/>
            <a:ext cx="439936" cy="439936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6806208" y="6641544"/>
            <a:ext cx="244435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Analysis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806208" y="7064335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Developing capabilities for point-of-care diagnostics, offering immediate insights.</a:t>
            </a:r>
            <a:endParaRPr lang="en-US" sz="1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10940C5-276F-4711-4B52-C14453FE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6081" y="7483271"/>
            <a:ext cx="1924319" cy="6477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639</Words>
  <Application>Microsoft Office PowerPoint</Application>
  <PresentationFormat>Custom</PresentationFormat>
  <Paragraphs>103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Cambria Math</vt:lpstr>
      <vt:lpstr>Arial</vt:lpstr>
      <vt:lpstr>Microsoft JhengHei</vt:lpstr>
      <vt:lpstr>Nobile</vt:lpstr>
      <vt:lpstr>Calibri</vt:lpstr>
      <vt:lpstr>Fraunces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dell</dc:creator>
  <cp:lastModifiedBy>Microsoft account</cp:lastModifiedBy>
  <cp:revision>12</cp:revision>
  <dcterms:created xsi:type="dcterms:W3CDTF">2025-06-27T16:58:48Z</dcterms:created>
  <dcterms:modified xsi:type="dcterms:W3CDTF">2025-06-29T07:27:11Z</dcterms:modified>
</cp:coreProperties>
</file>